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Bricolage Grotesque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BricolageGrotesqu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BricolageGrotesq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d533c351b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d533c351b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797367" y="977850"/>
            <a:ext cx="2890800" cy="1929600"/>
          </a:xfrm>
          <a:prstGeom prst="rect">
            <a:avLst/>
          </a:prstGeom>
          <a:solidFill>
            <a:srgbClr val="070709"/>
          </a:solidFill>
          <a:ln>
            <a:noFill/>
          </a:ln>
        </p:spPr>
        <p:txBody>
          <a:bodyPr anchorCtr="0" anchor="ctr" bIns="34275" lIns="20572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MiniBio</a:t>
            </a:r>
            <a:b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b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r>
              <a:rPr lang="pt-BR" sz="9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O que a história dessa pessoa pode se </a:t>
            </a:r>
            <a:br>
              <a:rPr lang="pt-BR" sz="9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r>
              <a:rPr lang="pt-BR" sz="9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relacionar ao que sua loja pode ajudar!</a:t>
            </a:r>
            <a:endParaRPr i="0" sz="900" u="none" cap="none" strike="noStrike">
              <a:solidFill>
                <a:srgbClr val="FFFFFF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5805699" y="977850"/>
            <a:ext cx="2890800" cy="1929600"/>
          </a:xfrm>
          <a:prstGeom prst="rect">
            <a:avLst/>
          </a:prstGeom>
          <a:solidFill>
            <a:srgbClr val="070709"/>
          </a:solidFill>
          <a:ln>
            <a:noFill/>
          </a:ln>
        </p:spPr>
        <p:txBody>
          <a:bodyPr anchorCtr="0" anchor="ctr" bIns="34275" lIns="20572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Objetivos</a:t>
            </a:r>
            <a:b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b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r>
              <a:rPr i="0" lang="pt-BR" sz="9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- Uma </a:t>
            </a:r>
            <a:r>
              <a:rPr lang="pt-BR" sz="9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questão que essa pessoa quer realizar</a:t>
            </a:r>
            <a:br>
              <a:rPr i="0" lang="pt-BR" sz="9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r>
              <a:rPr i="0" lang="pt-BR" sz="9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- Uma meta a ser alcançada.</a:t>
            </a:r>
            <a:endParaRPr i="0" sz="900" u="none" cap="none" strike="noStrike">
              <a:solidFill>
                <a:srgbClr val="FFFFFF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i="0" lang="pt-BR" sz="9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- Uma experiência que almeja.</a:t>
            </a:r>
            <a:endParaRPr i="0" sz="900" u="none" cap="none" strike="noStrike">
              <a:solidFill>
                <a:srgbClr val="FFFFFF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2797367" y="3033122"/>
            <a:ext cx="2890800" cy="1929600"/>
          </a:xfrm>
          <a:prstGeom prst="rect">
            <a:avLst/>
          </a:prstGeom>
          <a:solidFill>
            <a:srgbClr val="070709"/>
          </a:solidFill>
          <a:ln>
            <a:noFill/>
          </a:ln>
        </p:spPr>
        <p:txBody>
          <a:bodyPr anchorCtr="0" anchor="ctr" bIns="34275" lIns="20572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Um dia na vida dessa pessoa</a:t>
            </a:r>
            <a:b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b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r>
              <a:rPr lang="pt-BR" sz="9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Analise a rotina para identificar oportunidades na vida diária do seu usuário, ao invés de fazer suposições a partir de nossa perspectiva no escritório.</a:t>
            </a:r>
            <a:endParaRPr b="1" i="0" sz="1900" u="none" cap="none" strike="noStrike">
              <a:solidFill>
                <a:srgbClr val="FFFFFF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5805699" y="3033122"/>
            <a:ext cx="2890800" cy="1929600"/>
          </a:xfrm>
          <a:prstGeom prst="rect">
            <a:avLst/>
          </a:prstGeom>
          <a:solidFill>
            <a:srgbClr val="070709"/>
          </a:solidFill>
          <a:ln>
            <a:noFill/>
          </a:ln>
        </p:spPr>
        <p:txBody>
          <a:bodyPr anchorCtr="0" anchor="ctr" bIns="34275" lIns="20572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Dores</a:t>
            </a:r>
            <a:b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b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r>
              <a:rPr lang="pt-BR" sz="9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-Quais são os desafios no contexto deste usuário que seu produto poderia resolver, mesmo que indiretamente?</a:t>
            </a:r>
            <a:br>
              <a:rPr lang="pt-BR" sz="9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endParaRPr sz="900">
              <a:solidFill>
                <a:srgbClr val="FFFFFF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9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-Quais aspectos do produto atual mais atrapalham do que ajudam?</a:t>
            </a:r>
            <a:br>
              <a:rPr lang="pt-BR" sz="9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endParaRPr sz="900">
              <a:solidFill>
                <a:srgbClr val="FFFFFF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9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-O que não está funcionando como deveria?</a:t>
            </a:r>
            <a:endParaRPr sz="900">
              <a:solidFill>
                <a:srgbClr val="FFFFFF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sz="900">
              <a:solidFill>
                <a:srgbClr val="FFFFFF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660131" y="180891"/>
            <a:ext cx="2019600" cy="1719900"/>
          </a:xfrm>
          <a:prstGeom prst="rect">
            <a:avLst/>
          </a:prstGeom>
          <a:solidFill>
            <a:srgbClr val="070709"/>
          </a:solidFill>
          <a:ln cap="flat" cmpd="sng" w="9525">
            <a:solidFill>
              <a:srgbClr val="5E5E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205725" spcFirstLastPara="1" rIns="34275" wrap="square" tIns="34275">
            <a:noAutofit/>
          </a:bodyPr>
          <a:lstStyle/>
          <a:p>
            <a:pPr indent="0" lvl="0" marL="0" marR="249812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Foto</a:t>
            </a:r>
            <a:b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r>
              <a:rPr lang="pt-BR" sz="90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A foto reafirma para a sua equipe que essa pessoa realmente existe e é para ela que eles estão dedicando seus esforços.</a:t>
            </a:r>
            <a:endParaRPr i="0" sz="900" u="none" cap="none" strike="noStrike">
              <a:solidFill>
                <a:srgbClr val="FFFFFF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797367" y="180891"/>
            <a:ext cx="5940000" cy="671100"/>
          </a:xfrm>
          <a:prstGeom prst="rect">
            <a:avLst/>
          </a:prstGeom>
          <a:solidFill>
            <a:srgbClr val="AFEB02"/>
          </a:solidFill>
          <a:ln>
            <a:noFill/>
          </a:ln>
        </p:spPr>
        <p:txBody>
          <a:bodyPr anchorCtr="0" anchor="ctr" bIns="34275" lIns="20572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pt-BR" sz="2100" u="none" cap="none" strike="noStrike">
                <a:solidFill>
                  <a:srgbClr val="22222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Nome</a:t>
            </a:r>
            <a:br>
              <a:rPr b="1" i="0" lang="pt-BR" sz="2100" u="none" cap="none" strike="noStrike">
                <a:solidFill>
                  <a:srgbClr val="22222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r>
              <a:rPr lang="pt-BR" sz="900">
                <a:solidFill>
                  <a:srgbClr val="22222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O nome mostra ao seu time que essa pessoa é real e é para ela que eles estão direcionando seu trabalho.</a:t>
            </a:r>
            <a:endParaRPr b="1" i="0" sz="2100" u="none" cap="none" strike="noStrike">
              <a:solidFill>
                <a:srgbClr val="22222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660131" y="2026472"/>
            <a:ext cx="2019600" cy="2936100"/>
          </a:xfrm>
          <a:prstGeom prst="rect">
            <a:avLst/>
          </a:prstGeom>
          <a:solidFill>
            <a:srgbClr val="AFEB02"/>
          </a:solidFill>
          <a:ln>
            <a:noFill/>
          </a:ln>
        </p:spPr>
        <p:txBody>
          <a:bodyPr anchorCtr="0" anchor="t" bIns="34275" lIns="205725" spcFirstLastPara="1" rIns="34275" wrap="square" tIns="34275">
            <a:noAutofit/>
          </a:bodyPr>
          <a:lstStyle/>
          <a:p>
            <a:pPr indent="0" lvl="0" marL="0" marR="159814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br>
              <a:rPr b="1" i="0" lang="pt-BR" sz="2100" u="none" cap="none" strike="noStrike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r>
              <a:rPr b="1" i="0" lang="pt-BR" sz="2100" u="none" cap="none" strike="noStrike">
                <a:solidFill>
                  <a:srgbClr val="22222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Citação</a:t>
            </a:r>
            <a:endParaRPr b="1" i="0" sz="2100" u="none" cap="none" strike="noStrike">
              <a:solidFill>
                <a:srgbClr val="22222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indent="0" lvl="0" marL="0" marR="159814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br>
              <a:rPr b="1" i="0" lang="pt-BR" sz="2100" u="none" cap="none" strike="noStrike">
                <a:solidFill>
                  <a:srgbClr val="22222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</a:br>
            <a:r>
              <a:rPr lang="pt-BR" sz="900">
                <a:solidFill>
                  <a:srgbClr val="22222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Ajuda sua equipe a realidade dessa pessoa, destacando que é por ela que estão empenhando seus esforços.</a:t>
            </a:r>
            <a:endParaRPr i="0" sz="900" u="none" cap="none" strike="noStrike">
              <a:solidFill>
                <a:srgbClr val="22222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626" y="180900"/>
            <a:ext cx="265251" cy="29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-3375" y="-11825"/>
            <a:ext cx="9144000" cy="5155200"/>
          </a:xfrm>
          <a:prstGeom prst="rect">
            <a:avLst/>
          </a:prstGeom>
          <a:solidFill>
            <a:srgbClr val="22222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" name="Google Shape;67;p14"/>
          <p:cNvGrpSpPr/>
          <p:nvPr/>
        </p:nvGrpSpPr>
        <p:grpSpPr>
          <a:xfrm>
            <a:off x="660131" y="180891"/>
            <a:ext cx="8077236" cy="4781831"/>
            <a:chOff x="660131" y="180891"/>
            <a:chExt cx="8077236" cy="4781831"/>
          </a:xfrm>
        </p:grpSpPr>
        <p:sp>
          <p:nvSpPr>
            <p:cNvPr id="68" name="Google Shape;68;p14"/>
            <p:cNvSpPr/>
            <p:nvPr/>
          </p:nvSpPr>
          <p:spPr>
            <a:xfrm>
              <a:off x="2797367" y="977850"/>
              <a:ext cx="2890800" cy="19296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AFEB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20572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1" i="0" sz="21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0" lang="pt-BR" sz="2100" u="none" cap="none" strike="noStrike">
                  <a:solidFill>
                    <a:srgbClr val="000000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MiniBio</a:t>
              </a:r>
              <a:endParaRPr i="0" sz="9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5805699" y="977850"/>
              <a:ext cx="2890800" cy="19296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AFEB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20572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1" i="0" sz="21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0" lang="pt-BR" sz="2100" u="none" cap="none" strike="noStrike">
                  <a:solidFill>
                    <a:srgbClr val="000000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Objetivos</a:t>
              </a:r>
              <a:endParaRPr i="0" sz="9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2797367" y="3033122"/>
              <a:ext cx="2890800" cy="19296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AFEB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20572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1" i="0" sz="21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0" lang="pt-BR" sz="2100" u="none" cap="none" strike="noStrike">
                  <a:solidFill>
                    <a:srgbClr val="000000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Um dia na vida dessa pessoa</a:t>
              </a:r>
              <a:endParaRPr b="1" i="0" sz="19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5805699" y="3033122"/>
              <a:ext cx="2890800" cy="19296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AFEB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20572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1" i="0" sz="21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0" lang="pt-BR" sz="2100" u="none" cap="none" strike="noStrike">
                  <a:solidFill>
                    <a:srgbClr val="000000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Dores</a:t>
              </a:r>
              <a:endParaRPr i="0" sz="9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660131" y="180891"/>
              <a:ext cx="2019600" cy="1719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AFEB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205725" spcFirstLastPara="1" rIns="34275" wrap="square" tIns="34275">
              <a:noAutofit/>
            </a:bodyPr>
            <a:lstStyle/>
            <a:p>
              <a:pPr indent="0" lvl="0" marL="0" marR="249812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1" i="0" sz="21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  <a:p>
              <a:pPr indent="0" lvl="0" marL="0" marR="249812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0" lang="pt-BR" sz="2100" u="none" cap="none" strike="noStrike">
                  <a:solidFill>
                    <a:srgbClr val="000000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Foto</a:t>
              </a:r>
              <a:endParaRPr i="0" sz="9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2797367" y="180891"/>
              <a:ext cx="5940000" cy="6711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AFEB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20572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0" lang="pt-BR" sz="2100" u="none" cap="none" strike="noStrike">
                  <a:solidFill>
                    <a:srgbClr val="000000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Nome</a:t>
              </a:r>
              <a:endParaRPr b="1" i="0" sz="21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660131" y="2026472"/>
              <a:ext cx="2019600" cy="29361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AFEB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205725" spcFirstLastPara="1" rIns="34275" wrap="square" tIns="34275">
              <a:noAutofit/>
            </a:bodyPr>
            <a:lstStyle/>
            <a:p>
              <a:pPr indent="0" lvl="0" marL="0" marR="159814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br>
                <a:rPr b="1" i="0" lang="pt-BR" sz="2100" u="none" cap="none" strike="noStrike">
                  <a:solidFill>
                    <a:srgbClr val="000000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</a:br>
              <a:r>
                <a:rPr b="1" i="0" lang="pt-BR" sz="2100" u="none" cap="none" strike="noStrike">
                  <a:solidFill>
                    <a:srgbClr val="000000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Citação</a:t>
              </a:r>
              <a:endParaRPr i="0" sz="9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</p:txBody>
        </p:sp>
      </p:grpSp>
      <p:sp>
        <p:nvSpPr>
          <p:cNvPr id="75" name="Google Shape;75;p14"/>
          <p:cNvSpPr/>
          <p:nvPr/>
        </p:nvSpPr>
        <p:spPr>
          <a:xfrm>
            <a:off x="734800" y="852000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1532175" y="852000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781050" y="2694400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1578425" y="2694400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79" name="Google Shape;79;p14"/>
          <p:cNvSpPr/>
          <p:nvPr/>
        </p:nvSpPr>
        <p:spPr>
          <a:xfrm>
            <a:off x="781050" y="3516275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0" name="Google Shape;80;p14"/>
          <p:cNvSpPr/>
          <p:nvPr/>
        </p:nvSpPr>
        <p:spPr>
          <a:xfrm>
            <a:off x="1578425" y="3516275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1" name="Google Shape;81;p14"/>
          <p:cNvSpPr/>
          <p:nvPr/>
        </p:nvSpPr>
        <p:spPr>
          <a:xfrm>
            <a:off x="2963625" y="1676575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2" name="Google Shape;82;p14"/>
          <p:cNvSpPr/>
          <p:nvPr/>
        </p:nvSpPr>
        <p:spPr>
          <a:xfrm>
            <a:off x="3761000" y="1676575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3" name="Google Shape;83;p14"/>
          <p:cNvSpPr/>
          <p:nvPr/>
        </p:nvSpPr>
        <p:spPr>
          <a:xfrm>
            <a:off x="2963625" y="4033350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3761000" y="4033350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5" name="Google Shape;85;p14"/>
          <p:cNvSpPr/>
          <p:nvPr/>
        </p:nvSpPr>
        <p:spPr>
          <a:xfrm>
            <a:off x="6003475" y="1676575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6800850" y="1676575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7" name="Google Shape;87;p14"/>
          <p:cNvSpPr/>
          <p:nvPr/>
        </p:nvSpPr>
        <p:spPr>
          <a:xfrm>
            <a:off x="6003475" y="4033350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6800850" y="4033350"/>
            <a:ext cx="720000" cy="7200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3901000" y="336000"/>
            <a:ext cx="1054800" cy="390600"/>
          </a:xfrm>
          <a:prstGeom prst="rect">
            <a:avLst/>
          </a:prstGeom>
          <a:solidFill>
            <a:srgbClr val="FFE599"/>
          </a:solidFill>
          <a:ln>
            <a:noFill/>
          </a:ln>
          <a:effectLst>
            <a:outerShdw blurRad="42863" rotWithShape="0" algn="bl" dir="2280000" dist="28575">
              <a:srgbClr val="000000">
                <a:alpha val="4941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i="0" lang="pt-BR" sz="800" u="none" cap="none" strike="noStrike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escreva aqui</a:t>
            </a:r>
            <a:endParaRPr i="0" sz="800" u="none" cap="none" strike="noStrike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pic>
        <p:nvPicPr>
          <p:cNvPr id="90" name="Google Shape;9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626" y="180900"/>
            <a:ext cx="265251" cy="29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625" y="180803"/>
            <a:ext cx="265252" cy="297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